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77" r:id="rId6"/>
    <p:sldId id="258" r:id="rId7"/>
    <p:sldId id="294" r:id="rId8"/>
    <p:sldId id="293" r:id="rId9"/>
    <p:sldId id="262" r:id="rId10"/>
    <p:sldId id="292" r:id="rId11"/>
    <p:sldId id="291" r:id="rId12"/>
    <p:sldId id="295" r:id="rId13"/>
    <p:sldId id="296" r:id="rId14"/>
    <p:sldId id="297" r:id="rId15"/>
    <p:sldId id="309" r:id="rId16"/>
    <p:sldId id="307" r:id="rId17"/>
    <p:sldId id="310" r:id="rId18"/>
    <p:sldId id="306" r:id="rId19"/>
    <p:sldId id="299" r:id="rId20"/>
    <p:sldId id="300" r:id="rId21"/>
    <p:sldId id="298" r:id="rId22"/>
    <p:sldId id="302" r:id="rId23"/>
    <p:sldId id="301" r:id="rId24"/>
    <p:sldId id="303" r:id="rId25"/>
    <p:sldId id="304" r:id="rId26"/>
    <p:sldId id="30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7" d="100"/>
          <a:sy n="77" d="100"/>
        </p:scale>
        <p:origin x="912" y="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B70C5-2E8D-24D9-675C-8313344A1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83439-78EB-BF10-2891-D53574D6E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821F3-1758-DBF6-03EE-A25A079CAA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1FB9B2-44CB-6E07-F42F-6701AF21ADF5}"/>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16530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2454D-D3F3-8C3B-ADFA-7D7E3069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BAA1A2-1B83-3989-3FC3-F01C066C57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BD8C7-458C-9167-2120-7AA4F9B0FB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46AEB0-BBD4-6D27-0388-E179E60A2A27}"/>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70207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CE503-4C70-A2EC-FABF-34D6CA7FA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8C739-BAB2-02EE-563E-BD528BCA8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FAD5E1-DFD6-252B-8B95-4CE27D80CA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4ABC29-7551-F395-1C41-ABC30E26B33F}"/>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164064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8643-52E4-B783-4E68-51C4742A56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56FB9-8B0D-4F42-8A53-08F24BA15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AB950-16D1-46B0-A145-E724A29F19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ECFF4A-76D2-F48F-F820-289572BE0638}"/>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04762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BE61C-266D-ED80-6799-DD2D7080A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D2C2E-899D-CB92-4A66-72ACCD752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268AE-8BEF-6B2D-4DAC-3912E35480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9898E9-B7C5-2229-7195-3EFA603F710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14780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742A3-914E-1990-17CC-948C538B4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08846-0209-5A45-14FB-7BF7ABDD2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78124-EEA8-4724-4D88-690852480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268034-991D-8D65-F2CC-D3E08302F474}"/>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1471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448878" y="677918"/>
            <a:ext cx="8122186" cy="3590596"/>
          </a:xfrm>
        </p:spPr>
        <p:txBody>
          <a:bodyPr>
            <a:normAutofit/>
          </a:bodyPr>
          <a:lstStyle/>
          <a:p>
            <a:r>
              <a:rPr lang="vi-VN" sz="3600" dirty="0">
                <a:latin typeface="Times New Roman" panose="02020603050405020304" pitchFamily="18" charset="0"/>
                <a:cs typeface="Times New Roman" panose="02020603050405020304" pitchFamily="18" charset="0"/>
              </a:rPr>
              <a:t>Vietnames harmful speech detection</a:t>
            </a:r>
            <a:br>
              <a:rPr lang="vi-VN" sz="3600" dirty="0">
                <a:latin typeface="Times New Roman" panose="02020603050405020304" pitchFamily="18" charset="0"/>
                <a:cs typeface="Times New Roman" panose="02020603050405020304" pitchFamily="18" charset="0"/>
              </a:rPr>
            </a:br>
            <a:r>
              <a:rPr lang="vi-VN" sz="3600" dirty="0">
                <a:latin typeface="Times New Roman" panose="02020603050405020304" pitchFamily="18" charset="0"/>
                <a:cs typeface="Times New Roman" panose="02020603050405020304" pitchFamily="18" charset="0"/>
              </a:rPr>
              <a:t>and Youtube comments classfication</a:t>
            </a:r>
            <a:endParaRPr lang="en-US"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C1D5B16-DEA3-6B30-FE68-8238FFF47C27}"/>
              </a:ext>
            </a:extLst>
          </p:cNvPr>
          <p:cNvSpPr txBox="1"/>
          <p:nvPr/>
        </p:nvSpPr>
        <p:spPr>
          <a:xfrm>
            <a:off x="6477828" y="4086135"/>
            <a:ext cx="6097656" cy="1477328"/>
          </a:xfrm>
          <a:prstGeom prst="rect">
            <a:avLst/>
          </a:prstGeom>
          <a:noFill/>
        </p:spPr>
        <p:txBody>
          <a:bodyPr wrap="square">
            <a:spAutoFit/>
          </a:bodyPr>
          <a:lstStyle/>
          <a:p>
            <a:r>
              <a:rPr lang="vi-VN" dirty="0">
                <a:solidFill>
                  <a:schemeClr val="tx2">
                    <a:lumMod val="75000"/>
                  </a:schemeClr>
                </a:solidFill>
              </a:rPr>
              <a:t>Họ và tên: Đoàn Minh Tuấn</a:t>
            </a:r>
            <a:endParaRPr lang="en-US" dirty="0">
              <a:solidFill>
                <a:schemeClr val="tx2">
                  <a:lumMod val="75000"/>
                </a:schemeClr>
              </a:solidFill>
            </a:endParaRPr>
          </a:p>
          <a:p>
            <a:r>
              <a:rPr lang="vi-VN" dirty="0">
                <a:solidFill>
                  <a:schemeClr val="tx2">
                    <a:lumMod val="75000"/>
                  </a:schemeClr>
                </a:solidFill>
              </a:rPr>
              <a:t>MSSV: 22521600</a:t>
            </a:r>
            <a:endParaRPr lang="en-US" dirty="0">
              <a:solidFill>
                <a:schemeClr val="tx2">
                  <a:lumMod val="75000"/>
                </a:schemeClr>
              </a:solidFill>
            </a:endParaRPr>
          </a:p>
          <a:p>
            <a:r>
              <a:rPr lang="vi-VN" dirty="0">
                <a:solidFill>
                  <a:schemeClr val="tx2">
                    <a:lumMod val="75000"/>
                  </a:schemeClr>
                </a:solidFill>
              </a:rPr>
              <a:t>Nhóm: 7</a:t>
            </a:r>
            <a:endParaRPr lang="en-US" dirty="0">
              <a:solidFill>
                <a:schemeClr val="tx2">
                  <a:lumMod val="75000"/>
                </a:schemeClr>
              </a:solidFill>
            </a:endParaRPr>
          </a:p>
          <a:p>
            <a:r>
              <a:rPr lang="vi-VN" dirty="0">
                <a:solidFill>
                  <a:schemeClr val="tx2">
                    <a:lumMod val="75000"/>
                  </a:schemeClr>
                </a:solidFill>
              </a:rPr>
              <a:t>Giảng viên hướng dẫn: Đỗ Trọng Hợp</a:t>
            </a:r>
          </a:p>
          <a:p>
            <a:r>
              <a:rPr lang="vi-VN" dirty="0">
                <a:solidFill>
                  <a:schemeClr val="tx2">
                    <a:lumMod val="75000"/>
                  </a:schemeClr>
                </a:solidFill>
              </a:rPr>
              <a:t>Môn học: IE212.P11_Công nghệ Dữ liệu lớn</a:t>
            </a:r>
            <a:endParaRPr lang="en-US" dirty="0">
              <a:solidFill>
                <a:schemeClr val="tx2">
                  <a:lumMod val="75000"/>
                </a:schemeClr>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9D549-B494-8640-E35F-288284DAD44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B27AF18-2F3B-63F6-AF42-D26F9B4CBC8A}"/>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Tiền Xử lí dữ liệu</a:t>
            </a:r>
            <a:endParaRPr lang="en-US"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6320AE43-7847-DBE8-E199-94D6C9DD4D34}"/>
              </a:ext>
            </a:extLst>
          </p:cNvPr>
          <p:cNvSpPr>
            <a:spLocks noGrp="1"/>
          </p:cNvSpPr>
          <p:nvPr>
            <p:ph type="body" sz="quarter" idx="13"/>
          </p:nvPr>
        </p:nvSpPr>
        <p:spPr>
          <a:xfrm>
            <a:off x="762000" y="2417197"/>
            <a:ext cx="10300252" cy="3737541"/>
          </a:xfrm>
        </p:spPr>
        <p:txBody>
          <a:bodyPr/>
          <a:lstStyle/>
          <a:p>
            <a:r>
              <a:rPr lang="vi-VN" dirty="0">
                <a:latin typeface="Times New Roman" panose="02020603050405020304" pitchFamily="18" charset="0"/>
                <a:cs typeface="Times New Roman" panose="02020603050405020304" pitchFamily="18" charset="0"/>
              </a:rPr>
              <a:t>Xóa các biểu tượng emoji, đường link, urls, kí tự đặc biệt, hashtag, chữ lặp lại và khoảng trắng dư thừa.</a:t>
            </a:r>
          </a:p>
          <a:p>
            <a:r>
              <a:rPr lang="vi-VN" dirty="0">
                <a:latin typeface="Times New Roman" panose="02020603050405020304" pitchFamily="18" charset="0"/>
                <a:cs typeface="Times New Roman" panose="02020603050405020304" pitchFamily="18" charset="0"/>
              </a:rPr>
              <a:t>Chuẩn hóa lại các từ viết tắt. Ví dụ: adidaphat -&gt; a đi đà phật, ak -&gt;à, ae -&gt; anh em.</a:t>
            </a:r>
          </a:p>
          <a:p>
            <a:r>
              <a:rPr lang="vi-VN" dirty="0">
                <a:latin typeface="Times New Roman" panose="02020603050405020304" pitchFamily="18" charset="0"/>
                <a:cs typeface="Times New Roman" panose="02020603050405020304" pitchFamily="18" charset="0"/>
              </a:rPr>
              <a:t>Sử dụng thư viện Pyvi để phân tách comment thành các từ hoặc cụm từ</a:t>
            </a:r>
          </a:p>
          <a:p>
            <a:r>
              <a:rPr lang="vi-VN" dirty="0">
                <a:latin typeface="Times New Roman" panose="02020603050405020304" pitchFamily="18" charset="0"/>
                <a:cs typeface="Times New Roman" panose="02020603050405020304" pitchFamily="18" charset="0"/>
              </a:rPr>
              <a:t>Đưa tất cả về dạng chữ thường</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66DF81-04F6-E09F-14BA-E9396F9C0AE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9234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5486-422D-FF15-A672-E6425F265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9E1A0-3C08-0F71-BF35-028B11A12629}"/>
              </a:ext>
            </a:extLst>
          </p:cNvPr>
          <p:cNvSpPr>
            <a:spLocks noGrp="1"/>
          </p:cNvSpPr>
          <p:nvPr>
            <p:ph type="ctrTitle"/>
          </p:nvPr>
        </p:nvSpPr>
        <p:spPr>
          <a:xfrm>
            <a:off x="4974770" y="576943"/>
            <a:ext cx="6683829" cy="2785508"/>
          </a:xfrm>
        </p:spPr>
        <p:txBody>
          <a:bodyPr>
            <a:normAutofit/>
          </a:bodyPr>
          <a:lstStyle/>
          <a:p>
            <a:r>
              <a:rPr lang="vi-VN" sz="2800" dirty="0">
                <a:latin typeface="Times New Roman" panose="02020603050405020304" pitchFamily="18" charset="0"/>
                <a:cs typeface="Times New Roman" panose="02020603050405020304" pitchFamily="18" charset="0"/>
              </a:rPr>
              <a:t>Phương pháp</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E32D296-E3CC-08EA-F3F0-F0FF33DD21E1}"/>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DBD479C8-8490-CCF8-10DB-9DDF88629CE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9028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53825-B8C8-B4C6-1F96-267EB906E9A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4ADDA95-60F4-0699-8E31-E1C56A0F7A4D}"/>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9644BEE0-0BAF-C2AD-56FF-1D96056A62F2}"/>
              </a:ext>
            </a:extLst>
          </p:cNvPr>
          <p:cNvSpPr>
            <a:spLocks noGrp="1"/>
          </p:cNvSpPr>
          <p:nvPr>
            <p:ph type="body" sz="quarter" idx="13"/>
          </p:nvPr>
        </p:nvSpPr>
        <p:spPr/>
        <p:txBody>
          <a:bodyPr/>
          <a:lstStyle/>
          <a:p>
            <a:r>
              <a:rPr lang="vi-VN" b="1" i="0" dirty="0">
                <a:effectLst/>
                <a:latin typeface="D-DINExp"/>
              </a:rPr>
              <a:t>Logistic regression</a:t>
            </a:r>
            <a:r>
              <a:rPr lang="vi-VN" b="0" i="0" dirty="0">
                <a:effectLst/>
                <a:latin typeface="D-DINExp"/>
              </a:rPr>
              <a:t> là một phương pháp thống kê được sử dụng để dự đoán mối quan hệ giữa một biến phụ thuộc nhị phân (có hai giá trị, chẳng hạn như 0 và 1) và một hoặc nhiều biến độc lập (có thể là rời rạc hoặc liên tục).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D3BCBB-25C7-3E2A-6925-3487F939F453}"/>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2" name="Picture 4">
            <a:extLst>
              <a:ext uri="{FF2B5EF4-FFF2-40B4-BE49-F238E27FC236}">
                <a16:creationId xmlns:a16="http://schemas.microsoft.com/office/drawing/2014/main" id="{57D623C3-CE63-D64C-3EDA-F82C1FBFB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71" y="1976677"/>
            <a:ext cx="6183904" cy="373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3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7CAAA-0198-2DD0-A8C9-5443C622D6E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6449B7E-075D-F750-34E0-D80F5AFB3F85}"/>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Decision Tree</a:t>
            </a:r>
            <a:endParaRPr lang="en-US"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DA55D0E3-E6B6-58E8-2E53-160EB281FC97}"/>
              </a:ext>
            </a:extLst>
          </p:cNvPr>
          <p:cNvSpPr>
            <a:spLocks noGrp="1"/>
          </p:cNvSpPr>
          <p:nvPr>
            <p:ph type="body" sz="quarter" idx="13"/>
          </p:nvPr>
        </p:nvSpPr>
        <p:spPr/>
        <p:txBody>
          <a:bodyPr/>
          <a:lstStyle/>
          <a:p>
            <a:r>
              <a:rPr lang="vi-VN" b="0" i="0" dirty="0">
                <a:effectLst/>
                <a:latin typeface="D-DINExp"/>
              </a:rPr>
              <a:t>Cây quyết định (Decision Tree) là một mô hình học máy dùng để ra quyết định thông qua việc phân chia dữ liệu dựa trên các thuộc tính. Nó được biểu diễn dưới dạng một cấu trúc cây, với nút gốc đại diện cho dữ liệu ban đầu, các nút nội thể hiện các thuộc tính, và các nút lá cho kết quả cuối cùng. Quy trình phân tách dựa trên các điều kiện cho phép cây quyết định phân loại dữ liệu hoặc dự đoán giá trị.</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36587B7-F3EF-7772-C0E3-2B8B1CFF7A3F}"/>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 name="Table Placeholder 2">
            <a:extLst>
              <a:ext uri="{FF2B5EF4-FFF2-40B4-BE49-F238E27FC236}">
                <a16:creationId xmlns:a16="http://schemas.microsoft.com/office/drawing/2014/main" id="{A77DE38F-0987-72C4-5663-D306CC7335E0}"/>
              </a:ext>
            </a:extLst>
          </p:cNvPr>
          <p:cNvPicPr>
            <a:picLocks noGrp="1" noChangeAspect="1"/>
          </p:cNvPicPr>
          <p:nvPr>
            <p:ph type="tbl" sz="quarter" idx="14"/>
          </p:nvPr>
        </p:nvPicPr>
        <p:blipFill>
          <a:blip r:embed="rId2"/>
          <a:stretch>
            <a:fillRect/>
          </a:stretch>
        </p:blipFill>
        <p:spPr>
          <a:xfrm>
            <a:off x="5490403" y="2337132"/>
            <a:ext cx="6188075" cy="3480792"/>
          </a:xfrm>
          <a:prstGeom prst="rect">
            <a:avLst/>
          </a:prstGeom>
        </p:spPr>
      </p:pic>
    </p:spTree>
    <p:extLst>
      <p:ext uri="{BB962C8B-B14F-4D97-AF65-F5344CB8AC3E}">
        <p14:creationId xmlns:p14="http://schemas.microsoft.com/office/powerpoint/2010/main" val="366172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7B5E-49CF-3BDA-AAD1-A1F057C856E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6020B48-3620-1EB3-0FE1-7347C0FE38E7}"/>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Apache spark</a:t>
            </a:r>
            <a:endParaRPr lang="en-US"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ED56688D-7C0A-1574-959A-B6D10E34E263}"/>
              </a:ext>
            </a:extLst>
          </p:cNvPr>
          <p:cNvSpPr>
            <a:spLocks noGrp="1"/>
          </p:cNvSpPr>
          <p:nvPr>
            <p:ph type="body" sz="quarter" idx="13"/>
          </p:nvPr>
        </p:nvSpPr>
        <p:spPr/>
        <p:txBody>
          <a:bodyPr/>
          <a:lstStyle/>
          <a:p>
            <a:r>
              <a:rPr lang="vi-VN" b="1" i="0" dirty="0">
                <a:effectLst/>
                <a:latin typeface="D-DINExp"/>
              </a:rPr>
              <a:t>Apache Spark</a:t>
            </a:r>
            <a:r>
              <a:rPr lang="vi-VN" b="0" i="0" dirty="0">
                <a:effectLst/>
                <a:latin typeface="D-DINExp"/>
              </a:rPr>
              <a:t> là một framework mã nguồn mở được sử dụng để xử lý và phân tích dữ liệu lớn một cách nhanh chóng và hiệu quả. Spark được thiết kế để xử lý dữ liệu theo phương thức phân tán trên nhiều máy tính, cho phép xử lý dữ liệu lớn (Big Data) với hiệu suất cao nhờ vào khả năng lưu trữ dữ liệu trong bộ nhớ.</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B1F912-8BCC-76EF-4A79-70533A8D52C7}"/>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3074" name="Picture 2" descr="Apache Spark - Wikipedia">
            <a:extLst>
              <a:ext uri="{FF2B5EF4-FFF2-40B4-BE49-F238E27FC236}">
                <a16:creationId xmlns:a16="http://schemas.microsoft.com/office/drawing/2014/main" id="{8CCEAC9E-1942-7200-596A-A1BC9C319C74}"/>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6096000" y="2195687"/>
            <a:ext cx="5258636" cy="395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40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0E97-7D02-47FE-37F3-58D07724A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01356-900B-761B-79A4-DC330CB6C676}"/>
              </a:ext>
            </a:extLst>
          </p:cNvPr>
          <p:cNvSpPr>
            <a:spLocks noGrp="1"/>
          </p:cNvSpPr>
          <p:nvPr>
            <p:ph type="ctrTitle"/>
          </p:nvPr>
        </p:nvSpPr>
        <p:spPr>
          <a:xfrm>
            <a:off x="4974770" y="576943"/>
            <a:ext cx="6683829" cy="2785508"/>
          </a:xfrm>
        </p:spPr>
        <p:txBody>
          <a:bodyPr>
            <a:normAutofit/>
          </a:bodyPr>
          <a:lstStyle/>
          <a:p>
            <a:r>
              <a:rPr lang="vi-VN" sz="2800" dirty="0">
                <a:latin typeface="Times New Roman" panose="02020603050405020304" pitchFamily="18" charset="0"/>
                <a:cs typeface="Times New Roman" panose="02020603050405020304" pitchFamily="18" charset="0"/>
              </a:rPr>
              <a:t>cách tiếp cận</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228705F-410D-1D71-FF11-DC6D63FCF7A6}"/>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CD72A2A0-13F9-7317-EF27-94E5B44FAA24}"/>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10440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41C90-31D6-262A-2B2D-567D50D7C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37435-1091-BEEB-409B-0608A08284CD}"/>
              </a:ext>
            </a:extLst>
          </p:cNvPr>
          <p:cNvSpPr>
            <a:spLocks noGrp="1"/>
          </p:cNvSpPr>
          <p:nvPr>
            <p:ph type="title"/>
          </p:nvPr>
        </p:nvSpPr>
        <p:spPr>
          <a:xfrm>
            <a:off x="762001" y="896112"/>
            <a:ext cx="6589150" cy="1988706"/>
          </a:xfrm>
        </p:spPr>
        <p:txBody>
          <a:bodyPr/>
          <a:lstStyle/>
          <a:p>
            <a:r>
              <a:rPr lang="vi-VN" dirty="0">
                <a:latin typeface="Times New Roman" panose="02020603050405020304" pitchFamily="18" charset="0"/>
                <a:cs typeface="Times New Roman" panose="02020603050405020304" pitchFamily="18" charset="0"/>
              </a:rPr>
              <a:t>CÁch tiếp cận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AE0A37-F20A-EC19-E0D9-A9DE7C24D205}"/>
              </a:ext>
            </a:extLst>
          </p:cNvPr>
          <p:cNvSpPr>
            <a:spLocks noGrp="1"/>
          </p:cNvSpPr>
          <p:nvPr>
            <p:ph sz="half" idx="14"/>
          </p:nvPr>
        </p:nvSpPr>
        <p:spPr>
          <a:xfrm>
            <a:off x="662608" y="1781175"/>
            <a:ext cx="6597650" cy="3295650"/>
          </a:xfrm>
        </p:spPr>
        <p:txBody>
          <a:bodyPr vert="horz" lIns="91440" tIns="45720" rIns="91440" bIns="45720" rtlCol="0" anchor="t">
            <a:noAutofit/>
          </a:bodyPr>
          <a:lstStyle/>
          <a:p>
            <a:pPr marL="285750" indent="-285750">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 Áp dụng 2 mô hình là Decision Tree và Logistic Regression trong thư viện Spark MLlib.</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Sử dụng kĩ thuật TF – IDF (</a:t>
            </a:r>
            <a:r>
              <a:rPr lang="en-US" b="1" i="0" dirty="0">
                <a:effectLst/>
                <a:latin typeface="Times New Roman" panose="02020603050405020304" pitchFamily="18" charset="0"/>
                <a:cs typeface="Times New Roman" panose="02020603050405020304" pitchFamily="18" charset="0"/>
              </a:rPr>
              <a:t>Term Frequency-Inverse Document </a:t>
            </a:r>
            <a:r>
              <a:rPr lang="vi-VN" b="1" i="0" dirty="0">
                <a:effectLst/>
                <a:latin typeface="Times New Roman" panose="02020603050405020304" pitchFamily="18" charset="0"/>
                <a:cs typeface="Times New Roman" panose="02020603050405020304" pitchFamily="18" charset="0"/>
              </a:rPr>
              <a:t>Frequency) </a:t>
            </a:r>
            <a:r>
              <a:rPr lang="vi-VN" i="0" dirty="0">
                <a:effectLst/>
                <a:latin typeface="Times New Roman" panose="02020603050405020304" pitchFamily="18" charset="0"/>
                <a:cs typeface="Times New Roman" panose="02020603050405020304" pitchFamily="18" charset="0"/>
              </a:rPr>
              <a:t>để chuyển đổi dữ liệu văn bản thành các vector.</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Sau khi áp dụng 2 mô hình lên tập test thì sẽ lưu 2 mô hình vào 2 thư mục khác nhau. Đánh giá độ chính xác của mô hình để lựa ra mô hình tốt nhất để dự đoán các comment trên Youtube.</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Thu thập comment trên 1 video bất kỳ trên Youtube, tiền xử lí dữ liệu sau đó đưa vào lưu vào một file csv. </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Đưa  dữ liệu vào SparkStreaming sau đó áp dụng mô hình tốt nhất đã được lưu. Sau khi có kết quả dự đoán, sử dụng SparkSQL để hiển thị kết quả dự đoán. Lưu kết quả đã dự đoán được vào một file csv.</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Sử dụng thư viện flask tạo nên một trang web để hiển dữ liệu kết quả dự đoán đã được lưu một cách trực quan hơn</a:t>
            </a:r>
          </a:p>
          <a:p>
            <a:pPr marL="285750" indent="-285750">
              <a:buFont typeface="Arial" panose="020B0604020202020204" pitchFamily="34" charset="0"/>
              <a:buChar char="•"/>
            </a:pPr>
            <a:endParaRPr lang="vi-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4EC8E6A-7D3D-7F75-FDC7-E104480D5D02}"/>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09355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B683-4884-5A41-E048-CC1883CFC645}"/>
              </a:ext>
            </a:extLst>
          </p:cNvPr>
          <p:cNvSpPr>
            <a:spLocks noGrp="1"/>
          </p:cNvSpPr>
          <p:nvPr>
            <p:ph type="ctrTitle"/>
          </p:nvPr>
        </p:nvSpPr>
        <p:spPr/>
        <p:txBody>
          <a:bodyPr/>
          <a:lstStyle/>
          <a:p>
            <a:r>
              <a:rPr lang="vi-VN" dirty="0"/>
              <a:t>Kết quả</a:t>
            </a:r>
            <a:endParaRPr lang="en-US" dirty="0"/>
          </a:p>
        </p:txBody>
      </p:sp>
      <p:sp>
        <p:nvSpPr>
          <p:cNvPr id="3" name="Subtitle 2">
            <a:extLst>
              <a:ext uri="{FF2B5EF4-FFF2-40B4-BE49-F238E27FC236}">
                <a16:creationId xmlns:a16="http://schemas.microsoft.com/office/drawing/2014/main" id="{97083B3D-5F4C-874B-C769-911F98727D6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F5404C70-E882-9838-A615-D3E4F030EB3A}"/>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81881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8EDC-5C07-72E3-E5CB-5D7C7E3B5761}"/>
              </a:ext>
            </a:extLst>
          </p:cNvPr>
          <p:cNvSpPr>
            <a:spLocks noGrp="1"/>
          </p:cNvSpPr>
          <p:nvPr>
            <p:ph type="title"/>
          </p:nvPr>
        </p:nvSpPr>
        <p:spPr>
          <a:xfrm>
            <a:off x="757375" y="876235"/>
            <a:ext cx="10668000" cy="902870"/>
          </a:xfrm>
        </p:spPr>
        <p:txBody>
          <a:bodyPr>
            <a:normAutofit fontScale="90000"/>
          </a:bodyPr>
          <a:lstStyle/>
          <a:p>
            <a:r>
              <a:rPr lang="vi-VN" dirty="0">
                <a:latin typeface="Times New Roman" panose="02020603050405020304" pitchFamily="18" charset="0"/>
                <a:cs typeface="Times New Roman" panose="02020603050405020304" pitchFamily="18" charset="0"/>
              </a:rPr>
              <a:t>Áp dụng trên tập test</a:t>
            </a:r>
            <a:br>
              <a:rPr lang="vi-VN" dirty="0">
                <a:latin typeface="Times New Roman" panose="02020603050405020304" pitchFamily="18" charset="0"/>
                <a:cs typeface="Times New Roman" panose="02020603050405020304" pitchFamily="18" charset="0"/>
              </a:rPr>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9" name="Table Placeholder 8">
            <a:extLst>
              <a:ext uri="{FF2B5EF4-FFF2-40B4-BE49-F238E27FC236}">
                <a16:creationId xmlns:a16="http://schemas.microsoft.com/office/drawing/2014/main" id="{1D9565E1-40A4-2C18-6ADE-ADB46BAF03BF}"/>
              </a:ext>
            </a:extLst>
          </p:cNvPr>
          <p:cNvGraphicFramePr>
            <a:graphicFrameLocks noGrp="1"/>
          </p:cNvGraphicFramePr>
          <p:nvPr>
            <p:ph type="tbl" sz="quarter" idx="14"/>
            <p:extLst>
              <p:ext uri="{D42A27DB-BD31-4B8C-83A1-F6EECF244321}">
                <p14:modId xmlns:p14="http://schemas.microsoft.com/office/powerpoint/2010/main" val="877857110"/>
              </p:ext>
            </p:extLst>
          </p:nvPr>
        </p:nvGraphicFramePr>
        <p:xfrm>
          <a:off x="392939" y="2561703"/>
          <a:ext cx="10450651" cy="1949079"/>
        </p:xfrm>
        <a:graphic>
          <a:graphicData uri="http://schemas.openxmlformats.org/drawingml/2006/table">
            <a:tbl>
              <a:tblPr firstRow="1" bandRow="1">
                <a:tableStyleId>{C4B1156A-380E-4F78-BDF5-A606A8083BF9}</a:tableStyleId>
              </a:tblPr>
              <a:tblGrid>
                <a:gridCol w="3089905">
                  <a:extLst>
                    <a:ext uri="{9D8B030D-6E8A-4147-A177-3AD203B41FA5}">
                      <a16:colId xmlns:a16="http://schemas.microsoft.com/office/drawing/2014/main" val="3387868357"/>
                    </a:ext>
                  </a:extLst>
                </a:gridCol>
                <a:gridCol w="3822417">
                  <a:extLst>
                    <a:ext uri="{9D8B030D-6E8A-4147-A177-3AD203B41FA5}">
                      <a16:colId xmlns:a16="http://schemas.microsoft.com/office/drawing/2014/main" val="3705975187"/>
                    </a:ext>
                  </a:extLst>
                </a:gridCol>
                <a:gridCol w="3538329">
                  <a:extLst>
                    <a:ext uri="{9D8B030D-6E8A-4147-A177-3AD203B41FA5}">
                      <a16:colId xmlns:a16="http://schemas.microsoft.com/office/drawing/2014/main" val="3553797915"/>
                    </a:ext>
                  </a:extLst>
                </a:gridCol>
              </a:tblGrid>
              <a:tr h="620651">
                <a:tc>
                  <a:txBody>
                    <a:bodyPr/>
                    <a:lstStyle/>
                    <a:p>
                      <a:pPr algn="ctr"/>
                      <a:r>
                        <a:rPr lang="vi-VN" dirty="0"/>
                        <a:t>Method</a:t>
                      </a:r>
                      <a:endParaRPr lang="en-US" dirty="0"/>
                    </a:p>
                  </a:txBody>
                  <a:tcPr/>
                </a:tc>
                <a:tc>
                  <a:txBody>
                    <a:bodyPr/>
                    <a:lstStyle/>
                    <a:p>
                      <a:pPr algn="ctr"/>
                      <a:r>
                        <a:rPr lang="vi-VN" dirty="0"/>
                        <a:t>F1-score</a:t>
                      </a:r>
                      <a:endParaRPr lang="en-US" dirty="0"/>
                    </a:p>
                  </a:txBody>
                  <a:tcPr/>
                </a:tc>
                <a:tc>
                  <a:txBody>
                    <a:bodyPr/>
                    <a:lstStyle/>
                    <a:p>
                      <a:pPr algn="ctr"/>
                      <a:r>
                        <a:rPr lang="vi-VN" dirty="0"/>
                        <a:t>Accuracy</a:t>
                      </a:r>
                      <a:endParaRPr lang="en-US" dirty="0"/>
                    </a:p>
                  </a:txBody>
                  <a:tcPr/>
                </a:tc>
                <a:extLst>
                  <a:ext uri="{0D108BD9-81ED-4DB2-BD59-A6C34878D82A}">
                    <a16:rowId xmlns:a16="http://schemas.microsoft.com/office/drawing/2014/main" val="2560682328"/>
                  </a:ext>
                </a:extLst>
              </a:tr>
              <a:tr h="701914">
                <a:tc>
                  <a:txBody>
                    <a:bodyPr/>
                    <a:lstStyle/>
                    <a:p>
                      <a:pPr algn="ctr"/>
                      <a:r>
                        <a:rPr lang="vi-VN" dirty="0"/>
                        <a:t>Decision Tree</a:t>
                      </a:r>
                      <a:endParaRPr lang="en-US" dirty="0"/>
                    </a:p>
                  </a:txBody>
                  <a:tcPr/>
                </a:tc>
                <a:tc>
                  <a:txBody>
                    <a:bodyPr/>
                    <a:lstStyle/>
                    <a:p>
                      <a:pPr algn="ctr"/>
                      <a:r>
                        <a:rPr lang="en-US" sz="1800" b="0" i="0" kern="1200" dirty="0">
                          <a:solidFill>
                            <a:schemeClr val="dk1"/>
                          </a:solidFill>
                          <a:effectLst/>
                          <a:latin typeface="+mn-lt"/>
                          <a:ea typeface="+mn-ea"/>
                          <a:cs typeface="+mn-cs"/>
                        </a:rPr>
                        <a:t>0.74</a:t>
                      </a:r>
                      <a:endParaRPr lang="en-US" dirty="0"/>
                    </a:p>
                  </a:txBody>
                  <a:tcPr/>
                </a:tc>
                <a:tc>
                  <a:txBody>
                    <a:bodyPr/>
                    <a:lstStyle/>
                    <a:p>
                      <a:pPr algn="ctr"/>
                      <a:r>
                        <a:rPr lang="vi-VN" dirty="0"/>
                        <a:t>0.8</a:t>
                      </a:r>
                      <a:endParaRPr lang="en-US" dirty="0"/>
                    </a:p>
                  </a:txBody>
                  <a:tcPr/>
                </a:tc>
                <a:extLst>
                  <a:ext uri="{0D108BD9-81ED-4DB2-BD59-A6C34878D82A}">
                    <a16:rowId xmlns:a16="http://schemas.microsoft.com/office/drawing/2014/main" val="3780975440"/>
                  </a:ext>
                </a:extLst>
              </a:tr>
              <a:tr h="626514">
                <a:tc>
                  <a:txBody>
                    <a:bodyPr/>
                    <a:lstStyle/>
                    <a:p>
                      <a:pPr algn="ctr"/>
                      <a:r>
                        <a:rPr lang="vi-VN" dirty="0"/>
                        <a:t>Logistic Regression</a:t>
                      </a:r>
                      <a:endParaRPr lang="en-US" dirty="0"/>
                    </a:p>
                  </a:txBody>
                  <a:tcPr/>
                </a:tc>
                <a:tc>
                  <a:txBody>
                    <a:bodyPr/>
                    <a:lstStyle/>
                    <a:p>
                      <a:pPr algn="ctr"/>
                      <a:r>
                        <a:rPr lang="vi-VN" dirty="0"/>
                        <a:t>0.74</a:t>
                      </a:r>
                      <a:endParaRPr lang="en-US" dirty="0"/>
                    </a:p>
                  </a:txBody>
                  <a:tcPr/>
                </a:tc>
                <a:tc>
                  <a:txBody>
                    <a:bodyPr/>
                    <a:lstStyle/>
                    <a:p>
                      <a:pPr algn="ctr"/>
                      <a:r>
                        <a:rPr lang="vi-VN" dirty="0"/>
                        <a:t>0.81</a:t>
                      </a:r>
                      <a:endParaRPr lang="en-US" dirty="0"/>
                    </a:p>
                  </a:txBody>
                  <a:tcPr/>
                </a:tc>
                <a:extLst>
                  <a:ext uri="{0D108BD9-81ED-4DB2-BD59-A6C34878D82A}">
                    <a16:rowId xmlns:a16="http://schemas.microsoft.com/office/drawing/2014/main" val="3621563528"/>
                  </a:ext>
                </a:extLst>
              </a:tr>
            </a:tbl>
          </a:graphicData>
        </a:graphic>
      </p:graphicFrame>
      <p:sp>
        <p:nvSpPr>
          <p:cNvPr id="5" name="Slide Number Placeholder 4">
            <a:extLst>
              <a:ext uri="{FF2B5EF4-FFF2-40B4-BE49-F238E27FC236}">
                <a16:creationId xmlns:a16="http://schemas.microsoft.com/office/drawing/2014/main" id="{471175B1-8D65-D30E-4182-CF1BA6A75527}"/>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10" name="TextBox 9">
            <a:extLst>
              <a:ext uri="{FF2B5EF4-FFF2-40B4-BE49-F238E27FC236}">
                <a16:creationId xmlns:a16="http://schemas.microsoft.com/office/drawing/2014/main" id="{9CCF34E4-3D06-F8BB-7C58-C1FAC2CF8614}"/>
              </a:ext>
            </a:extLst>
          </p:cNvPr>
          <p:cNvSpPr txBox="1"/>
          <p:nvPr/>
        </p:nvSpPr>
        <p:spPr>
          <a:xfrm>
            <a:off x="954157" y="1977887"/>
            <a:ext cx="2256182"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1) Độ đo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206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6A31E-1A86-E8F8-2E82-8BF40911F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EAA7A-8BE5-D4A8-5144-324473A595CD}"/>
              </a:ext>
            </a:extLst>
          </p:cNvPr>
          <p:cNvSpPr>
            <a:spLocks noGrp="1"/>
          </p:cNvSpPr>
          <p:nvPr>
            <p:ph type="title"/>
          </p:nvPr>
        </p:nvSpPr>
        <p:spPr>
          <a:xfrm>
            <a:off x="528775" y="420125"/>
            <a:ext cx="10668000" cy="902870"/>
          </a:xfrm>
        </p:spPr>
        <p:txBody>
          <a:bodyPr>
            <a:normAutofit fontScale="90000"/>
          </a:bodyPr>
          <a:lstStyle/>
          <a:p>
            <a:r>
              <a:rPr lang="vi-VN" dirty="0">
                <a:latin typeface="Times New Roman" panose="02020603050405020304" pitchFamily="18" charset="0"/>
                <a:cs typeface="Times New Roman" panose="02020603050405020304" pitchFamily="18" charset="0"/>
              </a:rPr>
              <a:t>Áp dụng trên tập test</a:t>
            </a:r>
            <a:br>
              <a:rPr lang="vi-VN" dirty="0">
                <a:latin typeface="Times New Roman" panose="02020603050405020304" pitchFamily="18" charset="0"/>
                <a:cs typeface="Times New Roman" panose="02020603050405020304" pitchFamily="18" charset="0"/>
              </a:rPr>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22F7402-9F68-27DF-C226-5880C6E44272}"/>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10" name="TextBox 9">
            <a:extLst>
              <a:ext uri="{FF2B5EF4-FFF2-40B4-BE49-F238E27FC236}">
                <a16:creationId xmlns:a16="http://schemas.microsoft.com/office/drawing/2014/main" id="{6EC4F1D0-E989-58F5-2832-DF5881B1D216}"/>
              </a:ext>
            </a:extLst>
          </p:cNvPr>
          <p:cNvSpPr txBox="1"/>
          <p:nvPr/>
        </p:nvSpPr>
        <p:spPr>
          <a:xfrm>
            <a:off x="528775" y="1138329"/>
            <a:ext cx="3538330" cy="369332"/>
          </a:xfrm>
          <a:prstGeom prst="rect">
            <a:avLst/>
          </a:prstGeom>
          <a:noFill/>
        </p:spPr>
        <p:txBody>
          <a:bodyPr wrap="square" rtlCol="0">
            <a:spAutoFit/>
          </a:bodyPr>
          <a:lstStyle/>
          <a:p>
            <a:r>
              <a:rPr lang="vi-VN" dirty="0"/>
              <a:t>2) Confussion Matrix</a:t>
            </a:r>
            <a:endParaRPr lang="en-US" dirty="0"/>
          </a:p>
        </p:txBody>
      </p:sp>
      <p:sp>
        <p:nvSpPr>
          <p:cNvPr id="4" name="Table Placeholder 3">
            <a:extLst>
              <a:ext uri="{FF2B5EF4-FFF2-40B4-BE49-F238E27FC236}">
                <a16:creationId xmlns:a16="http://schemas.microsoft.com/office/drawing/2014/main" id="{EF2FCDFD-B843-ADC7-60AE-8878CD7000A2}"/>
              </a:ext>
            </a:extLst>
          </p:cNvPr>
          <p:cNvSpPr>
            <a:spLocks noGrp="1"/>
          </p:cNvSpPr>
          <p:nvPr>
            <p:ph type="tbl" sz="quarter" idx="14"/>
          </p:nvPr>
        </p:nvSpPr>
        <p:spPr/>
        <p:txBody>
          <a:bodyPr/>
          <a:lstStyle/>
          <a:p>
            <a:endParaRPr lang="en-US"/>
          </a:p>
        </p:txBody>
      </p:sp>
      <p:pic>
        <p:nvPicPr>
          <p:cNvPr id="2050" name="Picture 2">
            <a:extLst>
              <a:ext uri="{FF2B5EF4-FFF2-40B4-BE49-F238E27FC236}">
                <a16:creationId xmlns:a16="http://schemas.microsoft.com/office/drawing/2014/main" id="{3EFFBEF8-C800-2DE1-CA35-4DA424DA0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835" y="1507662"/>
            <a:ext cx="5960165" cy="5282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B162F6-CF42-2453-9471-F7E9DAE13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7660"/>
            <a:ext cx="5960165" cy="53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80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vi-VN" dirty="0">
                <a:latin typeface="Times New Roman" panose="02020603050405020304" pitchFamily="18" charset="0"/>
                <a:cs typeface="Times New Roman" panose="02020603050405020304" pitchFamily="18" charset="0"/>
              </a:rPr>
              <a:t>Nội dung</a:t>
            </a:r>
            <a:endParaRPr lang="en-ZA"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70000" lnSpcReduction="20000"/>
          </a:bodyPr>
          <a:lstStyle/>
          <a:p>
            <a:pPr marL="457200" indent="-457200">
              <a:buAutoNum type="arabicPeriod"/>
            </a:pPr>
            <a:r>
              <a:rPr lang="vi-VN" dirty="0"/>
              <a:t>Giới thiệu bài toán</a:t>
            </a:r>
          </a:p>
          <a:p>
            <a:pPr marL="457200" indent="-457200">
              <a:buAutoNum type="arabicPeriod"/>
            </a:pPr>
            <a:r>
              <a:rPr lang="vi-VN" dirty="0"/>
              <a:t>Lý do thực hiện bài toán</a:t>
            </a:r>
          </a:p>
          <a:p>
            <a:pPr marL="457200" indent="-457200">
              <a:buAutoNum type="arabicPeriod"/>
            </a:pPr>
            <a:r>
              <a:rPr lang="vi-VN" dirty="0"/>
              <a:t>Bộ dữ liệu</a:t>
            </a:r>
          </a:p>
          <a:p>
            <a:pPr marL="457200" indent="-457200">
              <a:buAutoNum type="arabicPeriod"/>
            </a:pPr>
            <a:r>
              <a:rPr lang="vi-VN" dirty="0"/>
              <a:t>Phân tích và tiền xử lí dữ liệu</a:t>
            </a:r>
          </a:p>
          <a:p>
            <a:pPr marL="457200" indent="-457200">
              <a:buAutoNum type="arabicPeriod"/>
            </a:pPr>
            <a:r>
              <a:rPr lang="vi-VN" dirty="0"/>
              <a:t>Phương pháp và cách tiếp cận</a:t>
            </a:r>
          </a:p>
          <a:p>
            <a:pPr marL="457200" indent="-457200">
              <a:buAutoNum type="arabicPeriod"/>
            </a:pPr>
            <a:r>
              <a:rPr lang="vi-VN" dirty="0"/>
              <a:t>Kết quả</a:t>
            </a:r>
          </a:p>
          <a:p>
            <a:pPr marL="457200" indent="-457200">
              <a:buAutoNum type="arabicPeriod"/>
            </a:pPr>
            <a:r>
              <a:rPr lang="vi-VN" dirty="0"/>
              <a:t>Kết luận và hướng phát triển</a:t>
            </a:r>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D537-2540-A573-3A4E-E8112FB99EA5}"/>
              </a:ext>
            </a:extLst>
          </p:cNvPr>
          <p:cNvSpPr>
            <a:spLocks noGrp="1"/>
          </p:cNvSpPr>
          <p:nvPr>
            <p:ph type="title"/>
          </p:nvPr>
        </p:nvSpPr>
        <p:spPr>
          <a:xfrm>
            <a:off x="761999" y="896112"/>
            <a:ext cx="11314043" cy="1325563"/>
          </a:xfrm>
        </p:spPr>
        <p:txBody>
          <a:bodyPr/>
          <a:lstStyle/>
          <a:p>
            <a:r>
              <a:rPr lang="vi-VN" dirty="0">
                <a:latin typeface="Times New Roman" panose="02020603050405020304" pitchFamily="18" charset="0"/>
                <a:cs typeface="Times New Roman" panose="02020603050405020304" pitchFamily="18" charset="0"/>
              </a:rPr>
              <a:t>Áp dụng trên youtube comments</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7C1FE6B-DCA5-E134-BC4D-34A3D152DAF0}"/>
              </a:ext>
            </a:extLst>
          </p:cNvPr>
          <p:cNvSpPr>
            <a:spLocks noGrp="1"/>
          </p:cNvSpPr>
          <p:nvPr>
            <p:ph type="body" sz="quarter" idx="13"/>
          </p:nvPr>
        </p:nvSpPr>
        <p:spPr>
          <a:xfrm>
            <a:off x="762000" y="2417197"/>
            <a:ext cx="9852991" cy="3737541"/>
          </a:xfrm>
        </p:spPr>
        <p:txBody>
          <a:bodyPr/>
          <a:lstStyle/>
          <a:p>
            <a:r>
              <a:rPr lang="vi-VN" dirty="0">
                <a:latin typeface="Times New Roman" panose="02020603050405020304" pitchFamily="18" charset="0"/>
                <a:cs typeface="Times New Roman" panose="02020603050405020304" pitchFamily="18" charset="0"/>
              </a:rPr>
              <a:t>Thu thập gần 2000 comment trên một video youtube có tiêu đề là: </a:t>
            </a:r>
            <a:r>
              <a:rPr lang="vi-VN" i="0" dirty="0">
                <a:solidFill>
                  <a:srgbClr val="FF0000"/>
                </a:solidFill>
                <a:effectLst/>
                <a:latin typeface="Times New Roman" panose="02020603050405020304" pitchFamily="18" charset="0"/>
                <a:cs typeface="Times New Roman" panose="02020603050405020304" pitchFamily="18" charset="0"/>
              </a:rPr>
              <a:t>MAN UNITED - SOUTHAMPTON | NGƯỜI HÙNG AMAD DIALLO, VỠ ÒA 10 PHÚT CUỐI CÙNG | NGOẠI HẠNG ANH 24/25</a:t>
            </a:r>
            <a:r>
              <a:rPr lang="vi-VN" dirty="0">
                <a:solidFill>
                  <a:srgbClr val="FF0000"/>
                </a:solidFill>
                <a:latin typeface="Times New Roman" panose="02020603050405020304" pitchFamily="18" charset="0"/>
                <a:cs typeface="Times New Roman" panose="02020603050405020304" pitchFamily="18" charset="0"/>
              </a:rPr>
              <a:t> . </a:t>
            </a:r>
          </a:p>
          <a:p>
            <a:r>
              <a:rPr lang="vi-VN" dirty="0">
                <a:latin typeface="Times New Roman" panose="02020603050405020304" pitchFamily="18" charset="0"/>
                <a:cs typeface="Times New Roman" panose="02020603050405020304" pitchFamily="18" charset="0"/>
              </a:rPr>
              <a:t>Thu được 1821 comment được dự đoán CLEAN và 110 comment được dự đoán là HARMFUL</a:t>
            </a:r>
          </a:p>
          <a:p>
            <a:r>
              <a:rPr lang="vi-VN" dirty="0">
                <a:latin typeface="Times New Roman" panose="02020603050405020304" pitchFamily="18" charset="0"/>
                <a:cs typeface="Times New Roman" panose="02020603050405020304" pitchFamily="18" charset="0"/>
              </a:rPr>
              <a:t>Link video lấy comment: </a:t>
            </a:r>
            <a:r>
              <a:rPr lang="vi-VN" dirty="0">
                <a:solidFill>
                  <a:schemeClr val="accent1"/>
                </a:solidFill>
                <a:latin typeface="Times New Roman" panose="02020603050405020304" pitchFamily="18" charset="0"/>
                <a:cs typeface="Times New Roman" panose="02020603050405020304" pitchFamily="18" charset="0"/>
              </a:rPr>
              <a:t>https://www.youtube.com/watch?v=Iex2yOj99Q0.</a:t>
            </a:r>
          </a:p>
        </p:txBody>
      </p:sp>
      <p:sp>
        <p:nvSpPr>
          <p:cNvPr id="5" name="Slide Number Placeholder 4">
            <a:extLst>
              <a:ext uri="{FF2B5EF4-FFF2-40B4-BE49-F238E27FC236}">
                <a16:creationId xmlns:a16="http://schemas.microsoft.com/office/drawing/2014/main" id="{21B165F9-1ED3-8176-BE4B-373C29722614}"/>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353542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0247-7543-3D7C-20E3-FDA2398311A4}"/>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Clean comment</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270E38-F32E-EADC-7699-67C0E0E5784A}"/>
              </a:ext>
            </a:extLst>
          </p:cNvPr>
          <p:cNvSpPr>
            <a:spLocks noGrp="1"/>
          </p:cNvSpPr>
          <p:nvPr>
            <p:ph type="body" sz="quarter" idx="13"/>
          </p:nvPr>
        </p:nvSpPr>
        <p:spPr/>
        <p:txBody>
          <a:bodyPr/>
          <a:lstStyle/>
          <a:p>
            <a:endParaRPr lang="en-US"/>
          </a:p>
        </p:txBody>
      </p:sp>
      <p:sp>
        <p:nvSpPr>
          <p:cNvPr id="4" name="Table Placeholder 3">
            <a:extLst>
              <a:ext uri="{FF2B5EF4-FFF2-40B4-BE49-F238E27FC236}">
                <a16:creationId xmlns:a16="http://schemas.microsoft.com/office/drawing/2014/main" id="{AC0749C1-C8F2-2251-96E0-554C433F2A0D}"/>
              </a:ext>
            </a:extLst>
          </p:cNvPr>
          <p:cNvSpPr>
            <a:spLocks noGrp="1"/>
          </p:cNvSpPr>
          <p:nvPr>
            <p:ph type="tbl" sz="quarter" idx="14"/>
          </p:nvPr>
        </p:nvSpPr>
        <p:spPr/>
        <p:txBody>
          <a:bodyPr/>
          <a:lstStyle/>
          <a:p>
            <a:endParaRPr lang="en-US"/>
          </a:p>
        </p:txBody>
      </p:sp>
      <p:sp>
        <p:nvSpPr>
          <p:cNvPr id="5" name="Slide Number Placeholder 4">
            <a:extLst>
              <a:ext uri="{FF2B5EF4-FFF2-40B4-BE49-F238E27FC236}">
                <a16:creationId xmlns:a16="http://schemas.microsoft.com/office/drawing/2014/main" id="{9A457D92-B477-76D5-5F60-2A4C84974393}"/>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7" name="Picture 6">
            <a:extLst>
              <a:ext uri="{FF2B5EF4-FFF2-40B4-BE49-F238E27FC236}">
                <a16:creationId xmlns:a16="http://schemas.microsoft.com/office/drawing/2014/main" id="{19F56554-A70D-4CDA-C3D0-2C591FCF3D73}"/>
              </a:ext>
            </a:extLst>
          </p:cNvPr>
          <p:cNvPicPr>
            <a:picLocks noChangeAspect="1"/>
          </p:cNvPicPr>
          <p:nvPr/>
        </p:nvPicPr>
        <p:blipFill>
          <a:blip r:embed="rId2"/>
          <a:stretch>
            <a:fillRect/>
          </a:stretch>
        </p:blipFill>
        <p:spPr>
          <a:xfrm>
            <a:off x="761999" y="1557495"/>
            <a:ext cx="10663375" cy="5163980"/>
          </a:xfrm>
          <a:prstGeom prst="rect">
            <a:avLst/>
          </a:prstGeom>
        </p:spPr>
      </p:pic>
    </p:spTree>
    <p:extLst>
      <p:ext uri="{BB962C8B-B14F-4D97-AF65-F5344CB8AC3E}">
        <p14:creationId xmlns:p14="http://schemas.microsoft.com/office/powerpoint/2010/main" val="3765472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E7C43-ACD1-2A71-4D20-188B7A4E5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44191C-4B47-DF5A-6A7F-AE8B23D74432}"/>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HARMFUL comment</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7A302AE-1B6B-AB93-A5B7-02D45602551E}"/>
              </a:ext>
            </a:extLst>
          </p:cNvPr>
          <p:cNvSpPr>
            <a:spLocks noGrp="1"/>
          </p:cNvSpPr>
          <p:nvPr>
            <p:ph type="body" sz="quarter" idx="13"/>
          </p:nvPr>
        </p:nvSpPr>
        <p:spPr/>
        <p:txBody>
          <a:bodyPr/>
          <a:lstStyle/>
          <a:p>
            <a:endParaRPr lang="en-US"/>
          </a:p>
        </p:txBody>
      </p:sp>
      <p:sp>
        <p:nvSpPr>
          <p:cNvPr id="4" name="Table Placeholder 3">
            <a:extLst>
              <a:ext uri="{FF2B5EF4-FFF2-40B4-BE49-F238E27FC236}">
                <a16:creationId xmlns:a16="http://schemas.microsoft.com/office/drawing/2014/main" id="{AD344520-B1BC-5680-C382-A008F7E15EF2}"/>
              </a:ext>
            </a:extLst>
          </p:cNvPr>
          <p:cNvSpPr>
            <a:spLocks noGrp="1"/>
          </p:cNvSpPr>
          <p:nvPr>
            <p:ph type="tbl" sz="quarter" idx="14"/>
          </p:nvPr>
        </p:nvSpPr>
        <p:spPr/>
        <p:txBody>
          <a:bodyPr/>
          <a:lstStyle/>
          <a:p>
            <a:endParaRPr lang="en-US"/>
          </a:p>
        </p:txBody>
      </p:sp>
      <p:sp>
        <p:nvSpPr>
          <p:cNvPr id="5" name="Slide Number Placeholder 4">
            <a:extLst>
              <a:ext uri="{FF2B5EF4-FFF2-40B4-BE49-F238E27FC236}">
                <a16:creationId xmlns:a16="http://schemas.microsoft.com/office/drawing/2014/main" id="{E01ECE06-0DB9-B41A-3BE4-22BE11B85E6E}"/>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8" name="Picture 7">
            <a:extLst>
              <a:ext uri="{FF2B5EF4-FFF2-40B4-BE49-F238E27FC236}">
                <a16:creationId xmlns:a16="http://schemas.microsoft.com/office/drawing/2014/main" id="{8CB263D6-307A-C61E-889F-E1E998B024F5}"/>
              </a:ext>
            </a:extLst>
          </p:cNvPr>
          <p:cNvPicPr>
            <a:picLocks noChangeAspect="1"/>
          </p:cNvPicPr>
          <p:nvPr/>
        </p:nvPicPr>
        <p:blipFill>
          <a:blip r:embed="rId2"/>
          <a:stretch>
            <a:fillRect/>
          </a:stretch>
        </p:blipFill>
        <p:spPr>
          <a:xfrm>
            <a:off x="426228" y="1847712"/>
            <a:ext cx="11339543" cy="5010287"/>
          </a:xfrm>
          <a:prstGeom prst="rect">
            <a:avLst/>
          </a:prstGeom>
        </p:spPr>
      </p:pic>
    </p:spTree>
    <p:extLst>
      <p:ext uri="{BB962C8B-B14F-4D97-AF65-F5344CB8AC3E}">
        <p14:creationId xmlns:p14="http://schemas.microsoft.com/office/powerpoint/2010/main" val="766723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7D5D3-7B7B-584C-54E6-9699DB038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A88B8-3A64-1D21-C80C-5F1722694431}"/>
              </a:ext>
            </a:extLst>
          </p:cNvPr>
          <p:cNvSpPr>
            <a:spLocks noGrp="1"/>
          </p:cNvSpPr>
          <p:nvPr>
            <p:ph type="title"/>
          </p:nvPr>
        </p:nvSpPr>
        <p:spPr>
          <a:xfrm>
            <a:off x="3807877" y="898524"/>
            <a:ext cx="7606895" cy="2029967"/>
          </a:xfrm>
        </p:spPr>
        <p:txBody>
          <a:bodyPr>
            <a:normAutofit/>
          </a:bodyPr>
          <a:lstStyle/>
          <a:p>
            <a:r>
              <a:rPr lang="vi-VN" sz="2800" dirty="0">
                <a:latin typeface="Times New Roman" panose="02020603050405020304" pitchFamily="18" charset="0"/>
                <a:cs typeface="Times New Roman" panose="02020603050405020304" pitchFamily="18" charset="0"/>
              </a:rPr>
              <a:t>Kết luận và hướng phát triển</a:t>
            </a:r>
            <a:r>
              <a:rPr lang="en-US" sz="2800" dirty="0">
                <a:latin typeface="Times New Roman" panose="02020603050405020304" pitchFamily="18" charset="0"/>
                <a:cs typeface="Times New Roman" panose="02020603050405020304" pitchFamily="18" charset="0"/>
              </a:rPr>
              <a:t>​</a:t>
            </a:r>
          </a:p>
        </p:txBody>
      </p:sp>
      <p:pic>
        <p:nvPicPr>
          <p:cNvPr id="14" name="Picture Placeholder 13" descr="Woman walking in office">
            <a:extLst>
              <a:ext uri="{FF2B5EF4-FFF2-40B4-BE49-F238E27FC236}">
                <a16:creationId xmlns:a16="http://schemas.microsoft.com/office/drawing/2014/main" id="{F6CFA6BA-CA38-934F-39BC-FA3F47B9F917}"/>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A7802E18-3619-5FC9-EE1B-112C1DFF96BB}"/>
              </a:ext>
            </a:extLst>
          </p:cNvPr>
          <p:cNvSpPr>
            <a:spLocks noGrp="1"/>
          </p:cNvSpPr>
          <p:nvPr>
            <p:ph sz="half" idx="16"/>
          </p:nvPr>
        </p:nvSpPr>
        <p:spPr>
          <a:xfrm>
            <a:off x="3426266" y="2106199"/>
            <a:ext cx="7615274" cy="2978150"/>
          </a:xfrm>
        </p:spPr>
        <p:txBody>
          <a:bodyPr>
            <a:normAutofit/>
          </a:bodyPr>
          <a:lstStyle/>
          <a:p>
            <a:pPr lvl="1"/>
            <a:r>
              <a:rPr lang="vi-VN" dirty="0">
                <a:latin typeface="Times New Roman" panose="02020603050405020304" pitchFamily="18" charset="0"/>
                <a:cs typeface="Times New Roman" panose="02020603050405020304" pitchFamily="18" charset="0"/>
              </a:rPr>
              <a:t>Kết luận: Đã triển khai được hệ thống phát hiện các comment độc hại trên nền tảng mạng xã hội bằng Apache Spark cũng như sử dụng được các mô hình học máy trong Spark Mllib. Ngoài ra, còn biết thêm được về kỹ thuật xử lí ngôn ngữ tự nhiên (NLP).</a:t>
            </a:r>
          </a:p>
          <a:p>
            <a:pPr lvl="1"/>
            <a:r>
              <a:rPr lang="vi-VN" dirty="0">
                <a:latin typeface="Times New Roman" panose="02020603050405020304" pitchFamily="18" charset="0"/>
                <a:cs typeface="Times New Roman" panose="02020603050405020304" pitchFamily="18" charset="0"/>
              </a:rPr>
              <a:t>Hướng phát triển: Sử dụng thêm các mô hình DeepLearning trong xử lí ngôn ngữ tự nhiên như: PhoBert_CNN,... Ngoài ra có thể nghiên cứu để triển khai đồ án ở chế độ xử lí song song để nâng cao chất lượng tài nguyên cũng như cải thiện hiệu suất tính toán.</a:t>
            </a:r>
          </a:p>
        </p:txBody>
      </p:sp>
      <p:sp>
        <p:nvSpPr>
          <p:cNvPr id="64" name="Oval 63">
            <a:extLst>
              <a:ext uri="{FF2B5EF4-FFF2-40B4-BE49-F238E27FC236}">
                <a16:creationId xmlns:a16="http://schemas.microsoft.com/office/drawing/2014/main" id="{57272834-E100-41C2-B656-C4C087855007}"/>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A7A4681-1A5C-4E77-4460-14B5E8A5B99E}"/>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0EB05A6B-EA81-CE51-F47A-0286BB236E6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97606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150958" y="61566"/>
            <a:ext cx="8789790" cy="2685383"/>
          </a:xfrm>
        </p:spPr>
        <p:txBody>
          <a:bodyPr>
            <a:normAutofit/>
          </a:bodyPr>
          <a:lstStyle/>
          <a:p>
            <a:r>
              <a:rPr lang="vi-VN" sz="3200" dirty="0">
                <a:latin typeface="Times New Roman" panose="02020603050405020304" pitchFamily="18" charset="0"/>
                <a:cs typeface="Times New Roman" panose="02020603050405020304" pitchFamily="18" charset="0"/>
              </a:rPr>
              <a:t>Cảm ơn mọi người đã lắng nghe</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vi-VN" dirty="0"/>
              <a:t>Giới thiệu bài toán</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34F0-E32D-8FAF-844D-F62FCF1B1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8399E-E428-4DD4-C6FB-570C8824214F}"/>
              </a:ext>
            </a:extLst>
          </p:cNvPr>
          <p:cNvSpPr>
            <a:spLocks noGrp="1"/>
          </p:cNvSpPr>
          <p:nvPr>
            <p:ph type="title"/>
          </p:nvPr>
        </p:nvSpPr>
        <p:spPr>
          <a:xfrm>
            <a:off x="762001" y="896112"/>
            <a:ext cx="6589150" cy="1988706"/>
          </a:xfrm>
        </p:spPr>
        <p:txBody>
          <a:bodyPr/>
          <a:lstStyle/>
          <a:p>
            <a:r>
              <a:rPr lang="vi-VN" dirty="0"/>
              <a:t>Giới thiệu bài toán</a:t>
            </a:r>
            <a:endParaRPr lang="en-US" dirty="0"/>
          </a:p>
        </p:txBody>
      </p:sp>
      <p:sp>
        <p:nvSpPr>
          <p:cNvPr id="3" name="Content Placeholder 2">
            <a:extLst>
              <a:ext uri="{FF2B5EF4-FFF2-40B4-BE49-F238E27FC236}">
                <a16:creationId xmlns:a16="http://schemas.microsoft.com/office/drawing/2014/main" id="{BCA789D1-49B9-4FF0-7B94-119437CDA28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vi-VN" dirty="0"/>
              <a:t>Đầu vào: Một comment là tiếng Việt trên Youtube.</a:t>
            </a:r>
          </a:p>
          <a:p>
            <a:r>
              <a:rPr lang="vi-VN" dirty="0"/>
              <a:t>Đầu ra: Dự đoán một bình luận là CLEAN hay HA</a:t>
            </a:r>
            <a:r>
              <a:rPr lang="en-US" dirty="0"/>
              <a:t>RMFUL</a:t>
            </a:r>
            <a:r>
              <a:rPr lang="vi-VN" dirty="0"/>
              <a:t>. </a:t>
            </a:r>
          </a:p>
          <a:p>
            <a:endParaRPr lang="vi-VN" dirty="0"/>
          </a:p>
          <a:p>
            <a:endParaRPr lang="vi-VN" dirty="0"/>
          </a:p>
          <a:p>
            <a:endParaRPr lang="en-US" dirty="0"/>
          </a:p>
        </p:txBody>
      </p:sp>
      <p:sp>
        <p:nvSpPr>
          <p:cNvPr id="6" name="Slide Number Placeholder 5">
            <a:extLst>
              <a:ext uri="{FF2B5EF4-FFF2-40B4-BE49-F238E27FC236}">
                <a16:creationId xmlns:a16="http://schemas.microsoft.com/office/drawing/2014/main" id="{726248B3-4ED3-385E-AC8D-F7D3ACE4F0AB}"/>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07309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562A5-17D0-F286-141F-287D59D4A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21D8B-9D1A-304D-5941-E32440AF19E1}"/>
              </a:ext>
            </a:extLst>
          </p:cNvPr>
          <p:cNvSpPr>
            <a:spLocks noGrp="1"/>
          </p:cNvSpPr>
          <p:nvPr>
            <p:ph type="ctrTitle"/>
          </p:nvPr>
        </p:nvSpPr>
        <p:spPr>
          <a:xfrm>
            <a:off x="4974771" y="576943"/>
            <a:ext cx="6449786" cy="2785508"/>
          </a:xfrm>
        </p:spPr>
        <p:txBody>
          <a:bodyPr>
            <a:normAutofit/>
          </a:bodyPr>
          <a:lstStyle/>
          <a:p>
            <a:r>
              <a:rPr lang="vi-VN" dirty="0"/>
              <a:t>Lý do thực hiện</a:t>
            </a:r>
            <a:endParaRPr lang="en-US" dirty="0"/>
          </a:p>
        </p:txBody>
      </p:sp>
      <p:sp>
        <p:nvSpPr>
          <p:cNvPr id="3" name="Subtitle 2">
            <a:extLst>
              <a:ext uri="{FF2B5EF4-FFF2-40B4-BE49-F238E27FC236}">
                <a16:creationId xmlns:a16="http://schemas.microsoft.com/office/drawing/2014/main" id="{131EAFB3-BE3F-C8E7-76C3-A2ABAF9266E9}"/>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DF8E8A2D-E6AA-855E-DC15-C70698F41554}"/>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29218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vi-VN" dirty="0"/>
              <a:t>Lý do thực hiện</a:t>
            </a:r>
            <a:r>
              <a:rPr lang="en-US" dirty="0"/>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426266" y="2106199"/>
            <a:ext cx="7615274" cy="2978150"/>
          </a:xfrm>
        </p:spPr>
        <p:txBody>
          <a:bodyPr>
            <a:normAutofit/>
          </a:bodyPr>
          <a:lstStyle/>
          <a:p>
            <a:pPr marL="457200" lvl="1" indent="0">
              <a:buNone/>
            </a:pPr>
            <a:r>
              <a:rPr lang="vi-VN" dirty="0"/>
              <a:t>Hiện nay nhiều mạng xã hội</a:t>
            </a:r>
            <a:r>
              <a:rPr lang="en-US" dirty="0"/>
              <a:t>​</a:t>
            </a:r>
            <a:r>
              <a:rPr lang="vi-VN" dirty="0"/>
              <a:t> như: Facebook, Youtube,... có rất nhiều bình luận mang khuynh hướng xúc phạm và vi phạm tiêu chuẩn người dùng. Điều này ảnh hưởng không ít người dùng cũng như quản lí nội dung</a:t>
            </a: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vi-VN" dirty="0"/>
              <a:t>Bộ dữ liệu</a:t>
            </a:r>
            <a:endParaRPr lang="en-US" dirty="0"/>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602974" y="1883251"/>
            <a:ext cx="4278313" cy="3737541"/>
          </a:xfrm>
        </p:spPr>
        <p:txBody>
          <a:bodyPr/>
          <a:lstStyle/>
          <a:p>
            <a:r>
              <a:rPr lang="vi-VN" b="0" i="0" dirty="0">
                <a:effectLst/>
                <a:latin typeface="D-DINExp"/>
              </a:rPr>
              <a:t>Dữ liệu gồm 2 cột là bình luận và nhãn dự đoán.</a:t>
            </a:r>
          </a:p>
          <a:p>
            <a:r>
              <a:rPr lang="vi-VN" dirty="0">
                <a:latin typeface="D-DINExp"/>
              </a:rPr>
              <a:t>M</a:t>
            </a:r>
            <a:r>
              <a:rPr lang="vi-VN" b="0" i="0" dirty="0">
                <a:effectLst/>
                <a:latin typeface="D-DINExp"/>
              </a:rPr>
              <a:t>ỗi bình luận trong tập dữ liệu có một trong ba nhãn: CLEAN, OFFENSIVE, hoặc HATE.</a:t>
            </a:r>
            <a:endParaRPr lang="en-US" b="0" i="0" dirty="0">
              <a:effectLst/>
              <a:latin typeface="D-DINExp"/>
            </a:endParaRPr>
          </a:p>
          <a:p>
            <a:r>
              <a:rPr lang="vi-VN" dirty="0">
                <a:latin typeface="D-DINExp"/>
              </a:rPr>
              <a:t>Gộp 2 nhãn OFFENSIVE và HATE</a:t>
            </a:r>
            <a:r>
              <a:rPr lang="en-US" dirty="0">
                <a:latin typeface="D-DINExp"/>
              </a:rPr>
              <a:t> </a:t>
            </a:r>
            <a:r>
              <a:rPr lang="vi-VN" dirty="0">
                <a:latin typeface="D-DINExp"/>
              </a:rPr>
              <a:t>lại thành 1 nhãn chung là</a:t>
            </a:r>
            <a:r>
              <a:rPr lang="en-US" dirty="0">
                <a:latin typeface="D-DINExp"/>
              </a:rPr>
              <a:t> HARMFUL</a:t>
            </a:r>
            <a:endParaRPr lang="vi-VN" dirty="0">
              <a:latin typeface="D-DINExp"/>
            </a:endParaRPr>
          </a:p>
          <a:p>
            <a:r>
              <a:rPr lang="vi-VN" dirty="0">
                <a:latin typeface="D-DINExp"/>
              </a:rPr>
              <a:t>Link dataset: </a:t>
            </a:r>
            <a:r>
              <a:rPr lang="vi-VN" dirty="0">
                <a:solidFill>
                  <a:schemeClr val="accent1"/>
                </a:solidFill>
                <a:latin typeface="D-DINExp"/>
              </a:rPr>
              <a:t>https://github.com/sonlam1102/vihsd/tree/main</a:t>
            </a:r>
            <a:endParaRPr lang="en-US" dirty="0">
              <a:solidFill>
                <a:schemeClr val="accent1"/>
              </a:solidFill>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7</a:t>
            </a:fld>
            <a:endParaRPr lang="en-US" dirty="0"/>
          </a:p>
        </p:txBody>
      </p:sp>
      <p:graphicFrame>
        <p:nvGraphicFramePr>
          <p:cNvPr id="11" name="Table Placeholder 10">
            <a:extLst>
              <a:ext uri="{FF2B5EF4-FFF2-40B4-BE49-F238E27FC236}">
                <a16:creationId xmlns:a16="http://schemas.microsoft.com/office/drawing/2014/main" id="{68A4F194-0773-3EC3-AEB1-BD67248AD284}"/>
              </a:ext>
            </a:extLst>
          </p:cNvPr>
          <p:cNvGraphicFramePr>
            <a:graphicFrameLocks noGrp="1"/>
          </p:cNvGraphicFramePr>
          <p:nvPr>
            <p:ph type="tbl" sz="quarter" idx="14"/>
            <p:extLst>
              <p:ext uri="{D42A27DB-BD31-4B8C-83A1-F6EECF244321}">
                <p14:modId xmlns:p14="http://schemas.microsoft.com/office/powerpoint/2010/main" val="3873783982"/>
              </p:ext>
            </p:extLst>
          </p:nvPr>
        </p:nvGraphicFramePr>
        <p:xfrm>
          <a:off x="5241925" y="1639957"/>
          <a:ext cx="6188074" cy="4224130"/>
        </p:xfrm>
        <a:graphic>
          <a:graphicData uri="http://schemas.openxmlformats.org/drawingml/2006/table">
            <a:tbl>
              <a:tblPr firstRow="1" bandRow="1">
                <a:tableStyleId>{C4B1156A-380E-4F78-BDF5-A606A8083BF9}</a:tableStyleId>
              </a:tblPr>
              <a:tblGrid>
                <a:gridCol w="3643658">
                  <a:extLst>
                    <a:ext uri="{9D8B030D-6E8A-4147-A177-3AD203B41FA5}">
                      <a16:colId xmlns:a16="http://schemas.microsoft.com/office/drawing/2014/main" val="1289296654"/>
                    </a:ext>
                  </a:extLst>
                </a:gridCol>
                <a:gridCol w="2544416">
                  <a:extLst>
                    <a:ext uri="{9D8B030D-6E8A-4147-A177-3AD203B41FA5}">
                      <a16:colId xmlns:a16="http://schemas.microsoft.com/office/drawing/2014/main" val="1907781097"/>
                    </a:ext>
                  </a:extLst>
                </a:gridCol>
              </a:tblGrid>
              <a:tr h="1827073">
                <a:tc>
                  <a:txBody>
                    <a:bodyPr/>
                    <a:lstStyle/>
                    <a:p>
                      <a:r>
                        <a:rPr lang="vi-VN" sz="1800" b="0" i="0" kern="1200" dirty="0">
                          <a:solidFill>
                            <a:schemeClr val="dk1"/>
                          </a:solidFill>
                          <a:effectLst/>
                          <a:latin typeface="+mn-lt"/>
                          <a:ea typeface="+mn-ea"/>
                          <a:cs typeface="+mn-cs"/>
                        </a:rPr>
                        <a:t>Em được làm fan cứng luôn rồi nè ❤️ reaction quá hay quá cute coi mấy giờ này quá hợp lí =]]]</a:t>
                      </a:r>
                      <a:endParaRPr lang="en-US" dirty="0"/>
                    </a:p>
                  </a:txBody>
                  <a:tcPr/>
                </a:tc>
                <a:tc>
                  <a:txBody>
                    <a:bodyPr/>
                    <a:lstStyle/>
                    <a:p>
                      <a:pPr algn="ctr"/>
                      <a:r>
                        <a:rPr lang="en-US" b="0" dirty="0"/>
                        <a:t>CLEAN</a:t>
                      </a:r>
                    </a:p>
                  </a:txBody>
                  <a:tcPr/>
                </a:tc>
                <a:extLst>
                  <a:ext uri="{0D108BD9-81ED-4DB2-BD59-A6C34878D82A}">
                    <a16:rowId xmlns:a16="http://schemas.microsoft.com/office/drawing/2014/main" val="3448366042"/>
                  </a:ext>
                </a:extLst>
              </a:tr>
              <a:tr h="569984">
                <a:tc>
                  <a:txBody>
                    <a:bodyPr/>
                    <a:lstStyle/>
                    <a:p>
                      <a:r>
                        <a:rPr lang="en-US" sz="1800" b="0" i="0" kern="1200" dirty="0" err="1">
                          <a:solidFill>
                            <a:schemeClr val="dk1"/>
                          </a:solidFill>
                          <a:effectLst/>
                          <a:latin typeface="+mn-lt"/>
                          <a:ea typeface="+mn-ea"/>
                          <a:cs typeface="+mn-cs"/>
                        </a:rPr>
                        <a:t>Quá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ngu</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lồn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đi</a:t>
                      </a:r>
                      <a:r>
                        <a:rPr lang="en-US" sz="1800" b="0" i="0" kern="1200" dirty="0">
                          <a:solidFill>
                            <a:schemeClr val="dk1"/>
                          </a:solidFill>
                          <a:effectLst/>
                          <a:latin typeface="+mn-lt"/>
                          <a:ea typeface="+mn-ea"/>
                          <a:cs typeface="+mn-cs"/>
                        </a:rPr>
                        <a:t> =)))</a:t>
                      </a:r>
                      <a:endParaRPr lang="en-US" dirty="0"/>
                    </a:p>
                  </a:txBody>
                  <a:tcPr/>
                </a:tc>
                <a:tc>
                  <a:txBody>
                    <a:bodyPr/>
                    <a:lstStyle/>
                    <a:p>
                      <a:pPr algn="ctr"/>
                      <a:r>
                        <a:rPr lang="en-US" dirty="0"/>
                        <a:t>OFFENSIVE</a:t>
                      </a:r>
                    </a:p>
                  </a:txBody>
                  <a:tcPr/>
                </a:tc>
                <a:extLst>
                  <a:ext uri="{0D108BD9-81ED-4DB2-BD59-A6C34878D82A}">
                    <a16:rowId xmlns:a16="http://schemas.microsoft.com/office/drawing/2014/main" val="2649482098"/>
                  </a:ext>
                </a:extLst>
              </a:tr>
              <a:tr h="1827073">
                <a:tc>
                  <a:txBody>
                    <a:bodyPr/>
                    <a:lstStyle/>
                    <a:p>
                      <a:r>
                        <a:rPr lang="en-US" sz="1800" b="0" i="0" kern="1200" dirty="0" err="1">
                          <a:solidFill>
                            <a:schemeClr val="dk1"/>
                          </a:solidFill>
                          <a:effectLst/>
                          <a:latin typeface="+mn-lt"/>
                          <a:ea typeface="+mn-ea"/>
                          <a:cs typeface="+mn-cs"/>
                        </a:rPr>
                        <a:t>mài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có</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óc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để</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suy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nghĩ</a:t>
                      </a:r>
                      <a:r>
                        <a:rPr lang="en-US" sz="1800" b="0" i="0" kern="1200" dirty="0">
                          <a:solidFill>
                            <a:schemeClr val="dk1"/>
                          </a:solidFill>
                          <a:effectLst/>
                          <a:latin typeface="+mn-lt"/>
                          <a:ea typeface="+mn-ea"/>
                          <a:cs typeface="+mn-cs"/>
                        </a:rPr>
                        <a:t> ko add? </a:t>
                      </a:r>
                      <a:r>
                        <a:rPr lang="en-US" sz="1800" b="0" i="0" kern="1200" dirty="0" err="1">
                          <a:solidFill>
                            <a:schemeClr val="dk1"/>
                          </a:solidFill>
                          <a:effectLst/>
                          <a:latin typeface="+mn-lt"/>
                          <a:ea typeface="+mn-ea"/>
                          <a:cs typeface="+mn-cs"/>
                        </a:rPr>
                        <a:t>cái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đồng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băng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đó</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mài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tính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đào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hồ</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bnhiu</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cho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đủ</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hả</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thằng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ngu</a:t>
                      </a:r>
                      <a:r>
                        <a:rPr lang="en-US" sz="1800" b="0" i="0" kern="1200" dirty="0">
                          <a:solidFill>
                            <a:schemeClr val="dk1"/>
                          </a:solidFill>
                          <a:effectLst/>
                          <a:latin typeface="+mn-lt"/>
                          <a:ea typeface="+mn-ea"/>
                          <a:cs typeface="+mn-cs"/>
                        </a:rPr>
                        <a:t>?</a:t>
                      </a:r>
                      <a:endParaRPr lang="en-US" dirty="0"/>
                    </a:p>
                  </a:txBody>
                  <a:tcPr/>
                </a:tc>
                <a:tc>
                  <a:txBody>
                    <a:bodyPr/>
                    <a:lstStyle/>
                    <a:p>
                      <a:pPr algn="ctr"/>
                      <a:r>
                        <a:rPr lang="en-US" dirty="0"/>
                        <a:t>HATE</a:t>
                      </a:r>
                    </a:p>
                  </a:txBody>
                  <a:tcPr/>
                </a:tc>
                <a:extLst>
                  <a:ext uri="{0D108BD9-81ED-4DB2-BD59-A6C34878D82A}">
                    <a16:rowId xmlns:a16="http://schemas.microsoft.com/office/drawing/2014/main" val="1416255190"/>
                  </a:ext>
                </a:extLst>
              </a:tr>
            </a:tbl>
          </a:graphicData>
        </a:graphic>
      </p:graphicFrame>
    </p:spTree>
    <p:extLst>
      <p:ext uri="{BB962C8B-B14F-4D97-AF65-F5344CB8AC3E}">
        <p14:creationId xmlns:p14="http://schemas.microsoft.com/office/powerpoint/2010/main" val="239067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0" y="576943"/>
            <a:ext cx="6683829" cy="2785508"/>
          </a:xfrm>
        </p:spPr>
        <p:txBody>
          <a:bodyPr>
            <a:normAutofit/>
          </a:bodyPr>
          <a:lstStyle/>
          <a:p>
            <a:r>
              <a:rPr lang="vi-VN" sz="2800" dirty="0">
                <a:latin typeface="Times New Roman" panose="02020603050405020304" pitchFamily="18" charset="0"/>
                <a:cs typeface="Times New Roman" panose="02020603050405020304" pitchFamily="18" charset="0"/>
              </a:rPr>
              <a:t>Phân tích và tiền xử lí dữ liệu</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415F6AF-F2C7-D5B4-2182-FA788E240705}"/>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Phân tích</a:t>
            </a:r>
            <a:endParaRPr lang="en-US"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DC214694-DFF9-030F-DB94-3C5B2F5BC5F0}"/>
              </a:ext>
            </a:extLst>
          </p:cNvPr>
          <p:cNvSpPr>
            <a:spLocks noGrp="1"/>
          </p:cNvSpPr>
          <p:nvPr>
            <p:ph type="body" sz="quarter" idx="13"/>
          </p:nvPr>
        </p:nvSpPr>
        <p:spPr/>
        <p:txBody>
          <a:bodyPr/>
          <a:lstStyle/>
          <a:p>
            <a:r>
              <a:rPr lang="vi-VN" dirty="0">
                <a:latin typeface="Times New Roman" panose="02020603050405020304" pitchFamily="18" charset="0"/>
                <a:cs typeface="Times New Roman" panose="02020603050405020304" pitchFamily="18" charset="0"/>
              </a:rPr>
              <a:t>Bộ dữ liệu được chia thành 3 tập là: train, test, dev.</a:t>
            </a:r>
          </a:p>
          <a:p>
            <a:r>
              <a:rPr lang="vi-VN" dirty="0">
                <a:latin typeface="Times New Roman" panose="02020603050405020304" pitchFamily="18" charset="0"/>
                <a:cs typeface="Times New Roman" panose="02020603050405020304" pitchFamily="18" charset="0"/>
              </a:rPr>
              <a:t>Tập train có gần 20000 bình luận mang nhãn CLEAN và hơn 4000 bình luận mang nhãn HARMFUL sau khi được gộp</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D7FB884-9408-B7CA-EC02-C3CEEF479974}"/>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026" name="Picture 2">
            <a:extLst>
              <a:ext uri="{FF2B5EF4-FFF2-40B4-BE49-F238E27FC236}">
                <a16:creationId xmlns:a16="http://schemas.microsoft.com/office/drawing/2014/main" id="{D04E5B7F-2E0F-13DF-97B8-CA4817C76889}"/>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5796750" y="1910867"/>
            <a:ext cx="5961241" cy="405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84801"/>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{1D30D826-5BAE-475E-A0FB-F2839A911DAB}tf33968143_win32</Template>
  <TotalTime>260</TotalTime>
  <Words>1118</Words>
  <Application>Microsoft Office PowerPoint</Application>
  <PresentationFormat>Widescreen</PresentationFormat>
  <Paragraphs>116</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D-DINExp</vt:lpstr>
      <vt:lpstr>Arial</vt:lpstr>
      <vt:lpstr>Avenir Next LT Pro</vt:lpstr>
      <vt:lpstr>Calibri</vt:lpstr>
      <vt:lpstr>Times New Roman</vt:lpstr>
      <vt:lpstr>Custom</vt:lpstr>
      <vt:lpstr>Vietnames harmful speech detection and Youtube comments classfication</vt:lpstr>
      <vt:lpstr>Nội dung</vt:lpstr>
      <vt:lpstr>Giới thiệu bài toán</vt:lpstr>
      <vt:lpstr>Giới thiệu bài toán</vt:lpstr>
      <vt:lpstr>Lý do thực hiện</vt:lpstr>
      <vt:lpstr>Lý do thực hiện​</vt:lpstr>
      <vt:lpstr>Bộ dữ liệu</vt:lpstr>
      <vt:lpstr>Phân tích và tiền xử lí dữ liệu</vt:lpstr>
      <vt:lpstr>Phân tích</vt:lpstr>
      <vt:lpstr>Tiền Xử lí dữ liệu</vt:lpstr>
      <vt:lpstr>Phương pháp</vt:lpstr>
      <vt:lpstr>Logistic regression</vt:lpstr>
      <vt:lpstr>Decision Tree</vt:lpstr>
      <vt:lpstr>Apache spark</vt:lpstr>
      <vt:lpstr>cách tiếp cận</vt:lpstr>
      <vt:lpstr>CÁch tiếp cận</vt:lpstr>
      <vt:lpstr>Kết quả</vt:lpstr>
      <vt:lpstr>Áp dụng trên tập test  </vt:lpstr>
      <vt:lpstr>Áp dụng trên tập test  </vt:lpstr>
      <vt:lpstr>Áp dụng trên youtube comments</vt:lpstr>
      <vt:lpstr>Clean comment</vt:lpstr>
      <vt:lpstr>HARMFUL comment</vt:lpstr>
      <vt:lpstr>Kết luận và hướng phát triển​</vt:lpstr>
      <vt:lpstr>Cảm ơn mọi người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Đoàn Minh Tuấn</dc:creator>
  <cp:lastModifiedBy>Đoàn Minh Tuấn</cp:lastModifiedBy>
  <cp:revision>3</cp:revision>
  <dcterms:created xsi:type="dcterms:W3CDTF">2025-01-22T17:14:00Z</dcterms:created>
  <dcterms:modified xsi:type="dcterms:W3CDTF">2025-01-23T00:02:26Z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